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6" d="100"/>
          <a:sy n="66" d="100"/>
        </p:scale>
        <p:origin x="792"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07637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slide" Target="slide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 Id="rId5" Type="http://schemas.openxmlformats.org/officeDocument/2006/relationships/slide" Target="slide5.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slide" Target="slide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10076"/>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Polio Immunization: A Vital Defense</a:t>
            </a:r>
            <a:endParaRPr lang="en-US" sz="4450" dirty="0"/>
          </a:p>
        </p:txBody>
      </p:sp>
      <p:sp>
        <p:nvSpPr>
          <p:cNvPr id="4" name="Text 1"/>
          <p:cNvSpPr/>
          <p:nvPr/>
        </p:nvSpPr>
        <p:spPr>
          <a:xfrm>
            <a:off x="6280190" y="4267795"/>
            <a:ext cx="7556421" cy="1451610"/>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This presentation explores the critical importance of polio immunization, a crucial public health measure that has saved millions of lives. We will delve into the nature of the polio virus, the effectiveness and safety of vaccines, and the ongoing efforts to eradicate this debilitating disease.</a:t>
            </a:r>
            <a:endParaRPr lang="en-US" sz="1750" dirty="0"/>
          </a:p>
        </p:txBody>
      </p:sp>
      <p:sp>
        <p:nvSpPr>
          <p:cNvPr id="5" name="Rectangle 4">
            <a:extLst>
              <a:ext uri="{FF2B5EF4-FFF2-40B4-BE49-F238E27FC236}">
                <a16:creationId xmlns:a16="http://schemas.microsoft.com/office/drawing/2014/main" id="{3DE8DC8C-71FE-4766-8B22-6117935814E7}"/>
              </a:ext>
            </a:extLst>
          </p:cNvPr>
          <p:cNvSpPr/>
          <p:nvPr/>
        </p:nvSpPr>
        <p:spPr>
          <a:xfrm>
            <a:off x="12546958" y="7639291"/>
            <a:ext cx="2002420" cy="4827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ction Button: Document 6">
            <a:hlinkClick r:id="rId4" action="ppaction://hlinksldjump" highlightClick="1"/>
            <a:extLst>
              <a:ext uri="{FF2B5EF4-FFF2-40B4-BE49-F238E27FC236}">
                <a16:creationId xmlns:a16="http://schemas.microsoft.com/office/drawing/2014/main" id="{09BC2590-064C-484F-A882-3AFA946E5CE9}"/>
              </a:ext>
            </a:extLst>
          </p:cNvPr>
          <p:cNvSpPr/>
          <p:nvPr/>
        </p:nvSpPr>
        <p:spPr>
          <a:xfrm>
            <a:off x="13501869" y="682906"/>
            <a:ext cx="45719" cy="45719"/>
          </a:xfrm>
          <a:prstGeom prst="actionButton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201108"/>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Polio Immunization: A Vital Defense</a:t>
            </a:r>
            <a:endParaRPr lang="en-US" sz="4450" dirty="0"/>
          </a:p>
        </p:txBody>
      </p:sp>
      <p:sp>
        <p:nvSpPr>
          <p:cNvPr id="4" name="Text 1"/>
          <p:cNvSpPr/>
          <p:nvPr/>
        </p:nvSpPr>
        <p:spPr>
          <a:xfrm>
            <a:off x="6280190" y="3958828"/>
            <a:ext cx="7556421" cy="1451610"/>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This presentation explores the critical importance of polio immunization, a crucial public health measure that has saved millions of lives. We will delve into the nature of the polio virus, the effectiveness and safety of vaccines, and the ongoing efforts to eradicate this debilitating disease.</a:t>
            </a:r>
            <a:endParaRPr lang="en-US" sz="1750" dirty="0"/>
          </a:p>
        </p:txBody>
      </p:sp>
      <p:pic>
        <p:nvPicPr>
          <p:cNvPr id="6" name="Picture 5">
            <a:extLst>
              <a:ext uri="{FF2B5EF4-FFF2-40B4-BE49-F238E27FC236}">
                <a16:creationId xmlns:a16="http://schemas.microsoft.com/office/drawing/2014/main" id="{F264B2F3-460B-4A0D-A85E-9BB2872CE6CD}"/>
              </a:ext>
            </a:extLst>
          </p:cNvPr>
          <p:cNvPicPr>
            <a:picLocks noChangeAspect="1"/>
          </p:cNvPicPr>
          <p:nvPr/>
        </p:nvPicPr>
        <p:blipFill>
          <a:blip r:embed="rId4"/>
          <a:stretch>
            <a:fillRect/>
          </a:stretch>
        </p:blipFill>
        <p:spPr>
          <a:xfrm>
            <a:off x="12874600" y="7784577"/>
            <a:ext cx="1755800" cy="341406"/>
          </a:xfrm>
          <a:prstGeom prst="rect">
            <a:avLst/>
          </a:prstGeom>
        </p:spPr>
      </p:pic>
      <p:sp>
        <p:nvSpPr>
          <p:cNvPr id="7" name="Action Button: Document 6">
            <a:hlinkClick r:id="rId5" action="ppaction://hlinksldjump" highlightClick="1"/>
            <a:extLst>
              <a:ext uri="{FF2B5EF4-FFF2-40B4-BE49-F238E27FC236}">
                <a16:creationId xmlns:a16="http://schemas.microsoft.com/office/drawing/2014/main" id="{16A731C6-2B5D-4F09-B6A8-91A66C93FA45}"/>
              </a:ext>
            </a:extLst>
          </p:cNvPr>
          <p:cNvSpPr/>
          <p:nvPr/>
        </p:nvSpPr>
        <p:spPr>
          <a:xfrm>
            <a:off x="13706781" y="945460"/>
            <a:ext cx="45719" cy="45719"/>
          </a:xfrm>
          <a:prstGeom prst="actionButton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867972"/>
            <a:ext cx="6078379"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Overview of Polio Virus</a:t>
            </a:r>
            <a:endParaRPr lang="en-US" sz="4450" dirty="0"/>
          </a:p>
        </p:txBody>
      </p:sp>
      <p:sp>
        <p:nvSpPr>
          <p:cNvPr id="3" name="Text 1"/>
          <p:cNvSpPr/>
          <p:nvPr/>
        </p:nvSpPr>
        <p:spPr>
          <a:xfrm>
            <a:off x="793790" y="3143726"/>
            <a:ext cx="3427571" cy="354330"/>
          </a:xfrm>
          <a:prstGeom prst="rect">
            <a:avLst/>
          </a:prstGeom>
          <a:noFill/>
          <a:ln/>
        </p:spPr>
        <p:txBody>
          <a:bodyPr wrap="none" lIns="0" tIns="0" rIns="0" bIns="0" rtlCol="0" anchor="t"/>
          <a:lstStyle/>
          <a:p>
            <a:pPr marL="0" indent="0">
              <a:lnSpc>
                <a:spcPts val="2750"/>
              </a:lnSpc>
              <a:buNone/>
            </a:pPr>
            <a:r>
              <a:rPr lang="en-US" sz="2200" b="1" kern="0" spc="-67" dirty="0">
                <a:solidFill>
                  <a:srgbClr val="000000"/>
                </a:solidFill>
                <a:latin typeface="Inter Bold" pitchFamily="34" charset="0"/>
                <a:ea typeface="Inter Bold" pitchFamily="34" charset="-122"/>
                <a:cs typeface="Inter Bold" pitchFamily="34" charset="-120"/>
              </a:rPr>
              <a:t>A Highly Contagious Virus</a:t>
            </a:r>
            <a:endParaRPr lang="en-US" sz="2200" dirty="0"/>
          </a:p>
        </p:txBody>
      </p:sp>
      <p:sp>
        <p:nvSpPr>
          <p:cNvPr id="4" name="Text 2"/>
          <p:cNvSpPr/>
          <p:nvPr/>
        </p:nvSpPr>
        <p:spPr>
          <a:xfrm>
            <a:off x="793790" y="3724870"/>
            <a:ext cx="6244709" cy="1814513"/>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Poliovirus is a highly contagious virus that primarily affects young children. It can cause paralysis, breathing difficulties, and even death. The virus spreads through the fecal-oral route, meaning it can be transmitted through contaminated water or food.</a:t>
            </a:r>
            <a:endParaRPr lang="en-US" sz="1750" dirty="0"/>
          </a:p>
        </p:txBody>
      </p:sp>
      <p:sp>
        <p:nvSpPr>
          <p:cNvPr id="5" name="Text 3"/>
          <p:cNvSpPr/>
          <p:nvPr/>
        </p:nvSpPr>
        <p:spPr>
          <a:xfrm>
            <a:off x="7599521" y="3143726"/>
            <a:ext cx="3414832" cy="354330"/>
          </a:xfrm>
          <a:prstGeom prst="rect">
            <a:avLst/>
          </a:prstGeom>
          <a:noFill/>
          <a:ln/>
        </p:spPr>
        <p:txBody>
          <a:bodyPr wrap="none" lIns="0" tIns="0" rIns="0" bIns="0" rtlCol="0" anchor="t"/>
          <a:lstStyle/>
          <a:p>
            <a:pPr marL="0" indent="0">
              <a:lnSpc>
                <a:spcPts val="2750"/>
              </a:lnSpc>
              <a:buNone/>
            </a:pPr>
            <a:r>
              <a:rPr lang="en-US" sz="2200" b="1" kern="0" spc="-67" dirty="0">
                <a:solidFill>
                  <a:srgbClr val="000000"/>
                </a:solidFill>
                <a:latin typeface="Inter Bold" pitchFamily="34" charset="0"/>
                <a:ea typeface="Inter Bold" pitchFamily="34" charset="-122"/>
                <a:cs typeface="Inter Bold" pitchFamily="34" charset="-120"/>
              </a:rPr>
              <a:t>Three Types of Polio Virus</a:t>
            </a:r>
            <a:endParaRPr lang="en-US" sz="2200" dirty="0"/>
          </a:p>
        </p:txBody>
      </p:sp>
      <p:sp>
        <p:nvSpPr>
          <p:cNvPr id="6" name="Text 4"/>
          <p:cNvSpPr/>
          <p:nvPr/>
        </p:nvSpPr>
        <p:spPr>
          <a:xfrm>
            <a:off x="7599521" y="3724870"/>
            <a:ext cx="6244709" cy="1451610"/>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There are three types of poliovirus: poliovirus type 1, poliovirus type 2, and poliovirus type 3. Each type is distinct but can cause the same symptoms. While polio type 2 has been eradicated, type 1 and 3 are still a threat.</a:t>
            </a:r>
            <a:endParaRPr lang="en-US" sz="1750" dirty="0"/>
          </a:p>
        </p:txBody>
      </p:sp>
      <p:pic>
        <p:nvPicPr>
          <p:cNvPr id="8" name="Picture 7">
            <a:extLst>
              <a:ext uri="{FF2B5EF4-FFF2-40B4-BE49-F238E27FC236}">
                <a16:creationId xmlns:a16="http://schemas.microsoft.com/office/drawing/2014/main" id="{68C9F740-FD24-45D8-8C79-F90FFAD90875}"/>
              </a:ext>
            </a:extLst>
          </p:cNvPr>
          <p:cNvPicPr>
            <a:picLocks noChangeAspect="1"/>
          </p:cNvPicPr>
          <p:nvPr/>
        </p:nvPicPr>
        <p:blipFill>
          <a:blip r:embed="rId3"/>
          <a:stretch>
            <a:fillRect/>
          </a:stretch>
        </p:blipFill>
        <p:spPr>
          <a:xfrm>
            <a:off x="10412390" y="7430947"/>
            <a:ext cx="4218010" cy="820169"/>
          </a:xfrm>
          <a:prstGeom prst="rect">
            <a:avLst/>
          </a:prstGeom>
        </p:spPr>
      </p:pic>
      <p:sp>
        <p:nvSpPr>
          <p:cNvPr id="9" name="Action Button: Document 8">
            <a:hlinkClick r:id="rId4" action="ppaction://hlinksldjump" highlightClick="1"/>
            <a:extLst>
              <a:ext uri="{FF2B5EF4-FFF2-40B4-BE49-F238E27FC236}">
                <a16:creationId xmlns:a16="http://schemas.microsoft.com/office/drawing/2014/main" id="{988F1159-53F6-476A-961B-11EA6D8568A1}"/>
              </a:ext>
            </a:extLst>
          </p:cNvPr>
          <p:cNvSpPr/>
          <p:nvPr/>
        </p:nvSpPr>
        <p:spPr>
          <a:xfrm>
            <a:off x="13322460" y="1238491"/>
            <a:ext cx="45719" cy="45719"/>
          </a:xfrm>
          <a:prstGeom prst="actionButtonDocumen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279684"/>
            <a:ext cx="6887885"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Importance of Vaccination</a:t>
            </a:r>
            <a:endParaRPr lang="en-US" sz="4450" dirty="0"/>
          </a:p>
        </p:txBody>
      </p:sp>
      <p:sp>
        <p:nvSpPr>
          <p:cNvPr id="4" name="Shape 1"/>
          <p:cNvSpPr/>
          <p:nvPr/>
        </p:nvSpPr>
        <p:spPr>
          <a:xfrm>
            <a:off x="6280190" y="2583775"/>
            <a:ext cx="510302" cy="510302"/>
          </a:xfrm>
          <a:prstGeom prst="roundRect">
            <a:avLst>
              <a:gd name="adj" fmla="val 18669"/>
            </a:avLst>
          </a:prstGeom>
          <a:solidFill>
            <a:srgbClr val="DADBF1"/>
          </a:solidFill>
          <a:ln w="7620">
            <a:solidFill>
              <a:srgbClr val="C0C1D7"/>
            </a:solidFill>
            <a:prstDash val="solid"/>
          </a:ln>
        </p:spPr>
      </p:sp>
      <p:sp>
        <p:nvSpPr>
          <p:cNvPr id="5" name="Text 2"/>
          <p:cNvSpPr/>
          <p:nvPr/>
        </p:nvSpPr>
        <p:spPr>
          <a:xfrm>
            <a:off x="6466999" y="2668786"/>
            <a:ext cx="136565"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272525"/>
                </a:solidFill>
                <a:latin typeface="Inter Bold" pitchFamily="34" charset="0"/>
                <a:ea typeface="Inter Bold" pitchFamily="34" charset="-122"/>
                <a:cs typeface="Inter Bold" pitchFamily="34" charset="-120"/>
              </a:rPr>
              <a:t>1</a:t>
            </a:r>
            <a:endParaRPr lang="en-US" sz="2650" dirty="0"/>
          </a:p>
        </p:txBody>
      </p:sp>
      <p:sp>
        <p:nvSpPr>
          <p:cNvPr id="6" name="Text 3"/>
          <p:cNvSpPr/>
          <p:nvPr/>
        </p:nvSpPr>
        <p:spPr>
          <a:xfrm>
            <a:off x="7017306" y="2583775"/>
            <a:ext cx="2927747"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Preventing Polio Paralysis</a:t>
            </a:r>
            <a:endParaRPr lang="en-US" sz="2200" dirty="0"/>
          </a:p>
        </p:txBody>
      </p:sp>
      <p:sp>
        <p:nvSpPr>
          <p:cNvPr id="7" name="Text 4"/>
          <p:cNvSpPr/>
          <p:nvPr/>
        </p:nvSpPr>
        <p:spPr>
          <a:xfrm>
            <a:off x="7017306" y="3428524"/>
            <a:ext cx="2927747" cy="2903220"/>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Polio vaccination is the most effective way to prevent polio. It has dramatically reduced polio cases worldwide. It is crucial for protecting vulnerable populations, particularly children.</a:t>
            </a:r>
            <a:endParaRPr lang="en-US" sz="1750" dirty="0"/>
          </a:p>
        </p:txBody>
      </p:sp>
      <p:sp>
        <p:nvSpPr>
          <p:cNvPr id="8" name="Shape 5"/>
          <p:cNvSpPr/>
          <p:nvPr/>
        </p:nvSpPr>
        <p:spPr>
          <a:xfrm>
            <a:off x="10171867" y="2583775"/>
            <a:ext cx="510302" cy="510302"/>
          </a:xfrm>
          <a:prstGeom prst="roundRect">
            <a:avLst>
              <a:gd name="adj" fmla="val 18669"/>
            </a:avLst>
          </a:prstGeom>
          <a:solidFill>
            <a:srgbClr val="DADBF1"/>
          </a:solidFill>
          <a:ln w="7620">
            <a:solidFill>
              <a:srgbClr val="C0C1D7"/>
            </a:solidFill>
            <a:prstDash val="solid"/>
          </a:ln>
        </p:spPr>
      </p:sp>
      <p:sp>
        <p:nvSpPr>
          <p:cNvPr id="9" name="Text 6"/>
          <p:cNvSpPr/>
          <p:nvPr/>
        </p:nvSpPr>
        <p:spPr>
          <a:xfrm>
            <a:off x="10324981" y="2668786"/>
            <a:ext cx="204073" cy="340281"/>
          </a:xfrm>
          <a:prstGeom prst="rect">
            <a:avLst/>
          </a:prstGeom>
          <a:noFill/>
          <a:ln/>
        </p:spPr>
        <p:txBody>
          <a:bodyPr wrap="none" lIns="0" tIns="0" rIns="0" bIns="0" rtlCol="0" anchor="t"/>
          <a:lstStyle/>
          <a:p>
            <a:pPr marL="0" indent="0" algn="ctr">
              <a:lnSpc>
                <a:spcPts val="2650"/>
              </a:lnSpc>
              <a:buNone/>
            </a:pPr>
            <a:r>
              <a:rPr lang="en-US" sz="2650" b="1" kern="0" spc="-80" dirty="0">
                <a:solidFill>
                  <a:srgbClr val="272525"/>
                </a:solidFill>
                <a:latin typeface="Inter Bold" pitchFamily="34" charset="0"/>
                <a:ea typeface="Inter Bold" pitchFamily="34" charset="-122"/>
                <a:cs typeface="Inter Bold" pitchFamily="34" charset="-120"/>
              </a:rPr>
              <a:t>2</a:t>
            </a:r>
            <a:endParaRPr lang="en-US" sz="2650" dirty="0"/>
          </a:p>
        </p:txBody>
      </p:sp>
      <p:sp>
        <p:nvSpPr>
          <p:cNvPr id="10" name="Text 7"/>
          <p:cNvSpPr/>
          <p:nvPr/>
        </p:nvSpPr>
        <p:spPr>
          <a:xfrm>
            <a:off x="10908983" y="2583775"/>
            <a:ext cx="2927747"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Protecting Future Generations</a:t>
            </a:r>
            <a:endParaRPr lang="en-US" sz="2200" dirty="0"/>
          </a:p>
        </p:txBody>
      </p:sp>
      <p:sp>
        <p:nvSpPr>
          <p:cNvPr id="11" name="Text 8"/>
          <p:cNvSpPr/>
          <p:nvPr/>
        </p:nvSpPr>
        <p:spPr>
          <a:xfrm>
            <a:off x="10908983" y="3428524"/>
            <a:ext cx="2927747" cy="2903220"/>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Vaccinations help establish herd immunity, which means a large proportion of the population is immune to the virus. This protects those who cannot be vaccinated due to medical reasons.</a:t>
            </a:r>
            <a:endParaRPr lang="en-US" sz="1750" dirty="0"/>
          </a:p>
        </p:txBody>
      </p:sp>
      <p:pic>
        <p:nvPicPr>
          <p:cNvPr id="13" name="Picture 12">
            <a:extLst>
              <a:ext uri="{FF2B5EF4-FFF2-40B4-BE49-F238E27FC236}">
                <a16:creationId xmlns:a16="http://schemas.microsoft.com/office/drawing/2014/main" id="{6913EEB5-7F1B-4484-B3EC-1FA3FD4C62D2}"/>
              </a:ext>
            </a:extLst>
          </p:cNvPr>
          <p:cNvPicPr>
            <a:picLocks noChangeAspect="1"/>
          </p:cNvPicPr>
          <p:nvPr/>
        </p:nvPicPr>
        <p:blipFill>
          <a:blip r:embed="rId4"/>
          <a:stretch>
            <a:fillRect/>
          </a:stretch>
        </p:blipFill>
        <p:spPr>
          <a:xfrm>
            <a:off x="9256723" y="7236606"/>
            <a:ext cx="5373677" cy="104488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44754"/>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Polio Vaccine Types</a:t>
            </a:r>
            <a:endParaRPr lang="en-US" sz="4450" dirty="0"/>
          </a:p>
        </p:txBody>
      </p:sp>
      <p:sp>
        <p:nvSpPr>
          <p:cNvPr id="4" name="Shape 1"/>
          <p:cNvSpPr/>
          <p:nvPr/>
        </p:nvSpPr>
        <p:spPr>
          <a:xfrm>
            <a:off x="6280190" y="2893695"/>
            <a:ext cx="3664863" cy="3491032"/>
          </a:xfrm>
          <a:prstGeom prst="roundRect">
            <a:avLst>
              <a:gd name="adj" fmla="val 2729"/>
            </a:avLst>
          </a:prstGeom>
          <a:solidFill>
            <a:srgbClr val="DADBF1"/>
          </a:solidFill>
          <a:ln w="7620">
            <a:solidFill>
              <a:srgbClr val="C0C1D7"/>
            </a:solidFill>
            <a:prstDash val="solid"/>
          </a:ln>
        </p:spPr>
      </p:sp>
      <p:sp>
        <p:nvSpPr>
          <p:cNvPr id="5" name="Text 2"/>
          <p:cNvSpPr/>
          <p:nvPr/>
        </p:nvSpPr>
        <p:spPr>
          <a:xfrm>
            <a:off x="6514624" y="3128129"/>
            <a:ext cx="3195995"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Inactivated Poliovirus Vaccine (IPV)</a:t>
            </a:r>
            <a:endParaRPr lang="en-US" sz="2200" dirty="0"/>
          </a:p>
        </p:txBody>
      </p:sp>
      <p:sp>
        <p:nvSpPr>
          <p:cNvPr id="6" name="Text 3"/>
          <p:cNvSpPr/>
          <p:nvPr/>
        </p:nvSpPr>
        <p:spPr>
          <a:xfrm>
            <a:off x="6514624" y="3972878"/>
            <a:ext cx="3195995" cy="217741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IPV is an injection that contains inactivated poliovirus. It is considered very safe and effective. It is administered in a series of shots throughout childhood.</a:t>
            </a:r>
            <a:endParaRPr lang="en-US" sz="1750" dirty="0"/>
          </a:p>
        </p:txBody>
      </p:sp>
      <p:sp>
        <p:nvSpPr>
          <p:cNvPr id="7" name="Shape 4"/>
          <p:cNvSpPr/>
          <p:nvPr/>
        </p:nvSpPr>
        <p:spPr>
          <a:xfrm>
            <a:off x="10171867" y="2893695"/>
            <a:ext cx="3664863" cy="3491032"/>
          </a:xfrm>
          <a:prstGeom prst="roundRect">
            <a:avLst>
              <a:gd name="adj" fmla="val 2729"/>
            </a:avLst>
          </a:prstGeom>
          <a:solidFill>
            <a:srgbClr val="DADBF1"/>
          </a:solidFill>
          <a:ln w="7620">
            <a:solidFill>
              <a:srgbClr val="C0C1D7"/>
            </a:solidFill>
            <a:prstDash val="solid"/>
          </a:ln>
        </p:spPr>
      </p:sp>
      <p:sp>
        <p:nvSpPr>
          <p:cNvPr id="8" name="Text 5"/>
          <p:cNvSpPr/>
          <p:nvPr/>
        </p:nvSpPr>
        <p:spPr>
          <a:xfrm>
            <a:off x="10406301" y="3128129"/>
            <a:ext cx="3195995" cy="708660"/>
          </a:xfrm>
          <a:prstGeom prst="rect">
            <a:avLst/>
          </a:prstGeom>
          <a:noFill/>
          <a:ln/>
        </p:spPr>
        <p:txBody>
          <a:bodyPr wrap="square" lIns="0" tIns="0" rIns="0" bIns="0" rtlCol="0" anchor="t"/>
          <a:lstStyle/>
          <a:p>
            <a:pPr marL="0" indent="0">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Oral Poliovirus Vaccine (OPV)</a:t>
            </a:r>
            <a:endParaRPr lang="en-US" sz="2200" dirty="0"/>
          </a:p>
        </p:txBody>
      </p:sp>
      <p:sp>
        <p:nvSpPr>
          <p:cNvPr id="9" name="Text 6"/>
          <p:cNvSpPr/>
          <p:nvPr/>
        </p:nvSpPr>
        <p:spPr>
          <a:xfrm>
            <a:off x="10406301" y="3972878"/>
            <a:ext cx="3195995" cy="1814513"/>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OPV is a liquid vaccine that is given by mouth. It contains live, weakened poliovirus. OPV is highly effective and is used in many countries worldwide.</a:t>
            </a:r>
            <a:endParaRPr lang="en-US" sz="1750" dirty="0"/>
          </a:p>
        </p:txBody>
      </p:sp>
      <p:pic>
        <p:nvPicPr>
          <p:cNvPr id="10" name="Picture 9">
            <a:extLst>
              <a:ext uri="{FF2B5EF4-FFF2-40B4-BE49-F238E27FC236}">
                <a16:creationId xmlns:a16="http://schemas.microsoft.com/office/drawing/2014/main" id="{F8BD14B6-AE0B-4BF0-BE5D-58460DCDB68F}"/>
              </a:ext>
            </a:extLst>
          </p:cNvPr>
          <p:cNvPicPr>
            <a:picLocks noChangeAspect="1"/>
          </p:cNvPicPr>
          <p:nvPr/>
        </p:nvPicPr>
        <p:blipFill>
          <a:blip r:embed="rId4"/>
          <a:stretch>
            <a:fillRect/>
          </a:stretch>
        </p:blipFill>
        <p:spPr>
          <a:xfrm>
            <a:off x="9353982" y="7219733"/>
            <a:ext cx="5193595" cy="100986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1867972"/>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Vaccine Effectiveness and Safety</a:t>
            </a:r>
            <a:endParaRPr lang="en-US" sz="4450" dirty="0"/>
          </a:p>
        </p:txBody>
      </p:sp>
      <p:pic>
        <p:nvPicPr>
          <p:cNvPr id="4" name="Image 1" descr="preencoded.png"/>
          <p:cNvPicPr>
            <a:picLocks noChangeAspect="1"/>
          </p:cNvPicPr>
          <p:nvPr/>
        </p:nvPicPr>
        <p:blipFill>
          <a:blip r:embed="rId4"/>
          <a:stretch>
            <a:fillRect/>
          </a:stretch>
        </p:blipFill>
        <p:spPr>
          <a:xfrm>
            <a:off x="6280190" y="3625691"/>
            <a:ext cx="566976" cy="566976"/>
          </a:xfrm>
          <a:prstGeom prst="rect">
            <a:avLst/>
          </a:prstGeom>
        </p:spPr>
      </p:pic>
      <p:sp>
        <p:nvSpPr>
          <p:cNvPr id="5" name="Text 1"/>
          <p:cNvSpPr/>
          <p:nvPr/>
        </p:nvSpPr>
        <p:spPr>
          <a:xfrm>
            <a:off x="6280190" y="4419481"/>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High Effectiveness</a:t>
            </a:r>
            <a:endParaRPr lang="en-US" sz="2200" dirty="0"/>
          </a:p>
        </p:txBody>
      </p:sp>
      <p:sp>
        <p:nvSpPr>
          <p:cNvPr id="6" name="Text 2"/>
          <p:cNvSpPr/>
          <p:nvPr/>
        </p:nvSpPr>
        <p:spPr>
          <a:xfrm>
            <a:off x="6280190" y="4909899"/>
            <a:ext cx="3608070"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Polio vaccines are highly effective at preventing polio. They are safe and have been rigorously tested to ensure their efficacy.</a:t>
            </a:r>
            <a:endParaRPr lang="en-US" sz="1750" dirty="0"/>
          </a:p>
        </p:txBody>
      </p:sp>
      <p:pic>
        <p:nvPicPr>
          <p:cNvPr id="7" name="Image 2" descr="preencoded.png"/>
          <p:cNvPicPr>
            <a:picLocks noChangeAspect="1"/>
          </p:cNvPicPr>
          <p:nvPr/>
        </p:nvPicPr>
        <p:blipFill>
          <a:blip r:embed="rId5"/>
          <a:stretch>
            <a:fillRect/>
          </a:stretch>
        </p:blipFill>
        <p:spPr>
          <a:xfrm>
            <a:off x="10228421" y="3625691"/>
            <a:ext cx="566976" cy="566976"/>
          </a:xfrm>
          <a:prstGeom prst="rect">
            <a:avLst/>
          </a:prstGeom>
        </p:spPr>
      </p:pic>
      <p:sp>
        <p:nvSpPr>
          <p:cNvPr id="8" name="Text 3"/>
          <p:cNvSpPr/>
          <p:nvPr/>
        </p:nvSpPr>
        <p:spPr>
          <a:xfrm>
            <a:off x="10228421" y="4419481"/>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272525"/>
                </a:solidFill>
                <a:latin typeface="Inter Bold" pitchFamily="34" charset="0"/>
                <a:ea typeface="Inter Bold" pitchFamily="34" charset="-122"/>
                <a:cs typeface="Inter Bold" pitchFamily="34" charset="-120"/>
              </a:rPr>
              <a:t>Safe for Children</a:t>
            </a:r>
            <a:endParaRPr lang="en-US" sz="2200" dirty="0"/>
          </a:p>
        </p:txBody>
      </p:sp>
      <p:sp>
        <p:nvSpPr>
          <p:cNvPr id="9" name="Text 4"/>
          <p:cNvSpPr/>
          <p:nvPr/>
        </p:nvSpPr>
        <p:spPr>
          <a:xfrm>
            <a:off x="10228421" y="4909899"/>
            <a:ext cx="3608189" cy="1451610"/>
          </a:xfrm>
          <a:prstGeom prst="rect">
            <a:avLst/>
          </a:prstGeom>
          <a:noFill/>
          <a:ln/>
        </p:spPr>
        <p:txBody>
          <a:bodyPr wrap="square" lIns="0" tIns="0" rIns="0" bIns="0" rtlCol="0" anchor="t"/>
          <a:lstStyle/>
          <a:p>
            <a:pPr marL="0" indent="0" algn="l">
              <a:lnSpc>
                <a:spcPts val="2850"/>
              </a:lnSpc>
              <a:buNone/>
            </a:pPr>
            <a:r>
              <a:rPr lang="en-US" sz="1750" kern="0" spc="-36" dirty="0">
                <a:solidFill>
                  <a:srgbClr val="272525"/>
                </a:solidFill>
                <a:latin typeface="Inter" pitchFamily="34" charset="0"/>
                <a:ea typeface="Inter" pitchFamily="34" charset="-122"/>
                <a:cs typeface="Inter" pitchFamily="34" charset="-120"/>
              </a:rPr>
              <a:t>Polio vaccines are safe for children and have been administered to millions of people worldwide. Side effects are generally mild and rare.</a:t>
            </a:r>
            <a:endParaRPr lang="en-US" sz="1750" dirty="0"/>
          </a:p>
        </p:txBody>
      </p:sp>
      <p:pic>
        <p:nvPicPr>
          <p:cNvPr id="10" name="Picture 9">
            <a:extLst>
              <a:ext uri="{FF2B5EF4-FFF2-40B4-BE49-F238E27FC236}">
                <a16:creationId xmlns:a16="http://schemas.microsoft.com/office/drawing/2014/main" id="{E5BE80B6-A5FF-40E3-82B2-DF02EC3C98F5}"/>
              </a:ext>
            </a:extLst>
          </p:cNvPr>
          <p:cNvPicPr>
            <a:picLocks noChangeAspect="1"/>
          </p:cNvPicPr>
          <p:nvPr/>
        </p:nvPicPr>
        <p:blipFill>
          <a:blip r:embed="rId6"/>
          <a:stretch>
            <a:fillRect/>
          </a:stretch>
        </p:blipFill>
        <p:spPr>
          <a:xfrm>
            <a:off x="9734437" y="7195929"/>
            <a:ext cx="4895963" cy="95199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170033"/>
            <a:ext cx="6149697"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Annual Day Celebration</a:t>
            </a:r>
            <a:endParaRPr lang="en-US" sz="4450" dirty="0"/>
          </a:p>
        </p:txBody>
      </p:sp>
      <p:sp>
        <p:nvSpPr>
          <p:cNvPr id="4" name="Text 1"/>
          <p:cNvSpPr/>
          <p:nvPr/>
        </p:nvSpPr>
        <p:spPr>
          <a:xfrm>
            <a:off x="793790" y="3218974"/>
            <a:ext cx="7556421" cy="362903"/>
          </a:xfrm>
          <a:prstGeom prst="rect">
            <a:avLst/>
          </a:prstGeom>
          <a:noFill/>
          <a:ln/>
        </p:spPr>
        <p:txBody>
          <a:bodyPr wrap="none" lIns="0" tIns="0" rIns="0" bIns="0" rtlCol="0" anchor="t"/>
          <a:lstStyle/>
          <a:p>
            <a:pPr marL="0" indent="0" algn="ctr">
              <a:lnSpc>
                <a:spcPts val="2850"/>
              </a:lnSpc>
              <a:buNone/>
            </a:pPr>
            <a:r>
              <a:rPr lang="en-US" sz="1750" kern="0" spc="-36" dirty="0">
                <a:solidFill>
                  <a:srgbClr val="272525"/>
                </a:solidFill>
                <a:latin typeface="Inter" pitchFamily="34" charset="0"/>
                <a:ea typeface="Inter" pitchFamily="34" charset="-122"/>
                <a:cs typeface="Inter" pitchFamily="34" charset="-120"/>
              </a:rPr>
              <a:t>A vibrant celebration filled with joy, music, and camaraderie!</a:t>
            </a:r>
            <a:endParaRPr lang="en-US" sz="1750" dirty="0"/>
          </a:p>
        </p:txBody>
      </p:sp>
      <p:sp>
        <p:nvSpPr>
          <p:cNvPr id="5" name="Text 2"/>
          <p:cNvSpPr/>
          <p:nvPr/>
        </p:nvSpPr>
        <p:spPr>
          <a:xfrm>
            <a:off x="793790" y="3922038"/>
            <a:ext cx="7556421" cy="708660"/>
          </a:xfrm>
          <a:prstGeom prst="rect">
            <a:avLst/>
          </a:prstGeom>
          <a:noFill/>
          <a:ln/>
        </p:spPr>
        <p:txBody>
          <a:bodyPr wrap="square" lIns="0" tIns="0" rIns="0" bIns="0" rtlCol="0" anchor="t"/>
          <a:lstStyle/>
          <a:p>
            <a:pPr marL="0" indent="0" algn="ctr">
              <a:lnSpc>
                <a:spcPts val="2750"/>
              </a:lnSpc>
              <a:buNone/>
            </a:pPr>
            <a:r>
              <a:rPr lang="en-US" sz="2200" b="1" kern="0" spc="-67" dirty="0">
                <a:solidFill>
                  <a:srgbClr val="000000"/>
                </a:solidFill>
                <a:latin typeface="Inter Bold" pitchFamily="34" charset="0"/>
                <a:ea typeface="Inter Bold" pitchFamily="34" charset="-122"/>
                <a:cs typeface="Inter Bold" pitchFamily="34" charset="-120"/>
              </a:rPr>
              <a:t>Our Annual Day Celebration is a joyous occasion, a testament to the spirit of our vibrant college community.</a:t>
            </a:r>
            <a:endParaRPr lang="en-US" sz="2200" dirty="0"/>
          </a:p>
        </p:txBody>
      </p:sp>
      <p:sp>
        <p:nvSpPr>
          <p:cNvPr id="6" name="Text 3"/>
          <p:cNvSpPr/>
          <p:nvPr/>
        </p:nvSpPr>
        <p:spPr>
          <a:xfrm>
            <a:off x="793790" y="4970859"/>
            <a:ext cx="7556421" cy="1088708"/>
          </a:xfrm>
          <a:prstGeom prst="rect">
            <a:avLst/>
          </a:prstGeom>
          <a:noFill/>
          <a:ln/>
        </p:spPr>
        <p:txBody>
          <a:bodyPr wrap="square" lIns="0" tIns="0" rIns="0" bIns="0" rtlCol="0" anchor="t"/>
          <a:lstStyle/>
          <a:p>
            <a:pPr marL="0" indent="0" algn="ctr">
              <a:lnSpc>
                <a:spcPts val="2850"/>
              </a:lnSpc>
              <a:buNone/>
            </a:pPr>
            <a:r>
              <a:rPr lang="en-US" sz="1750" kern="0" spc="-36" dirty="0">
                <a:solidFill>
                  <a:srgbClr val="272525"/>
                </a:solidFill>
                <a:latin typeface="Inter" pitchFamily="34" charset="0"/>
                <a:ea typeface="Inter" pitchFamily="34" charset="-122"/>
                <a:cs typeface="Inter" pitchFamily="34" charset="-120"/>
              </a:rPr>
              <a:t>This year, we are commemorating the spirit of our esteemed institution, showcasing the talents of our students, and celebrating the achievements of our faculty and staff.</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75930" y="609600"/>
            <a:ext cx="5542359" cy="692706"/>
          </a:xfrm>
          <a:prstGeom prst="rect">
            <a:avLst/>
          </a:prstGeom>
          <a:noFill/>
          <a:ln/>
        </p:spPr>
        <p:txBody>
          <a:bodyPr wrap="none" lIns="0" tIns="0" rIns="0" bIns="0" rtlCol="0" anchor="t"/>
          <a:lstStyle/>
          <a:p>
            <a:pPr marL="0" indent="0">
              <a:lnSpc>
                <a:spcPts val="5450"/>
              </a:lnSpc>
              <a:buNone/>
            </a:pPr>
            <a:r>
              <a:rPr lang="en-US" sz="4350" b="1" kern="0" spc="-131" dirty="0">
                <a:solidFill>
                  <a:srgbClr val="000000"/>
                </a:solidFill>
                <a:latin typeface="Inter Bold" pitchFamily="34" charset="0"/>
                <a:ea typeface="Inter Bold" pitchFamily="34" charset="-122"/>
                <a:cs typeface="Inter Bold" pitchFamily="34" charset="-120"/>
              </a:rPr>
              <a:t>Program Agenda</a:t>
            </a:r>
            <a:endParaRPr lang="en-US" sz="4350" dirty="0"/>
          </a:p>
        </p:txBody>
      </p:sp>
      <p:sp>
        <p:nvSpPr>
          <p:cNvPr id="3" name="Shape 1"/>
          <p:cNvSpPr/>
          <p:nvPr/>
        </p:nvSpPr>
        <p:spPr>
          <a:xfrm>
            <a:off x="7299960" y="1745694"/>
            <a:ext cx="30480" cy="5874901"/>
          </a:xfrm>
          <a:prstGeom prst="roundRect">
            <a:avLst>
              <a:gd name="adj" fmla="val 305487"/>
            </a:avLst>
          </a:prstGeom>
          <a:solidFill>
            <a:srgbClr val="C0C1D7"/>
          </a:solidFill>
          <a:ln/>
        </p:spPr>
      </p:sp>
      <p:sp>
        <p:nvSpPr>
          <p:cNvPr id="4" name="Shape 2"/>
          <p:cNvSpPr/>
          <p:nvPr/>
        </p:nvSpPr>
        <p:spPr>
          <a:xfrm>
            <a:off x="6320373" y="2229088"/>
            <a:ext cx="775930" cy="30480"/>
          </a:xfrm>
          <a:prstGeom prst="roundRect">
            <a:avLst>
              <a:gd name="adj" fmla="val 305487"/>
            </a:avLst>
          </a:prstGeom>
          <a:solidFill>
            <a:srgbClr val="C0C1D7"/>
          </a:solidFill>
          <a:ln/>
        </p:spPr>
      </p:sp>
      <p:sp>
        <p:nvSpPr>
          <p:cNvPr id="5" name="Shape 3"/>
          <p:cNvSpPr/>
          <p:nvPr/>
        </p:nvSpPr>
        <p:spPr>
          <a:xfrm>
            <a:off x="7065824" y="1995011"/>
            <a:ext cx="498753" cy="498753"/>
          </a:xfrm>
          <a:prstGeom prst="roundRect">
            <a:avLst>
              <a:gd name="adj" fmla="val 18669"/>
            </a:avLst>
          </a:prstGeom>
          <a:solidFill>
            <a:srgbClr val="DADBF1"/>
          </a:solidFill>
          <a:ln w="7620">
            <a:solidFill>
              <a:srgbClr val="C0C1D7"/>
            </a:solidFill>
            <a:prstDash val="solid"/>
          </a:ln>
        </p:spPr>
      </p:sp>
      <p:sp>
        <p:nvSpPr>
          <p:cNvPr id="6" name="Text 4"/>
          <p:cNvSpPr/>
          <p:nvPr/>
        </p:nvSpPr>
        <p:spPr>
          <a:xfrm>
            <a:off x="7248465" y="2078117"/>
            <a:ext cx="133350" cy="332542"/>
          </a:xfrm>
          <a:prstGeom prst="rect">
            <a:avLst/>
          </a:prstGeom>
          <a:noFill/>
          <a:ln/>
        </p:spPr>
        <p:txBody>
          <a:bodyPr wrap="none" lIns="0" tIns="0" rIns="0" bIns="0" rtlCol="0" anchor="t"/>
          <a:lstStyle/>
          <a:p>
            <a:pPr marL="0" indent="0" algn="ctr">
              <a:lnSpc>
                <a:spcPts val="2600"/>
              </a:lnSpc>
              <a:buNone/>
            </a:pPr>
            <a:r>
              <a:rPr lang="en-US" sz="2600" b="1" kern="0" spc="-79" dirty="0">
                <a:solidFill>
                  <a:srgbClr val="272525"/>
                </a:solidFill>
                <a:latin typeface="Inter Bold" pitchFamily="34" charset="0"/>
                <a:ea typeface="Inter Bold" pitchFamily="34" charset="-122"/>
                <a:cs typeface="Inter Bold" pitchFamily="34" charset="-120"/>
              </a:rPr>
              <a:t>1</a:t>
            </a:r>
            <a:endParaRPr lang="en-US" sz="2600" dirty="0"/>
          </a:p>
        </p:txBody>
      </p:sp>
      <p:sp>
        <p:nvSpPr>
          <p:cNvPr id="7" name="Text 5"/>
          <p:cNvSpPr/>
          <p:nvPr/>
        </p:nvSpPr>
        <p:spPr>
          <a:xfrm>
            <a:off x="3324701" y="1967389"/>
            <a:ext cx="2771180" cy="346472"/>
          </a:xfrm>
          <a:prstGeom prst="rect">
            <a:avLst/>
          </a:prstGeom>
          <a:noFill/>
          <a:ln/>
        </p:spPr>
        <p:txBody>
          <a:bodyPr wrap="none" lIns="0" tIns="0" rIns="0" bIns="0" rtlCol="0" anchor="t"/>
          <a:lstStyle/>
          <a:p>
            <a:pPr marL="0" indent="0" algn="r">
              <a:lnSpc>
                <a:spcPts val="2700"/>
              </a:lnSpc>
              <a:buNone/>
            </a:pPr>
            <a:r>
              <a:rPr lang="en-US" sz="2150" b="1" kern="0" spc="-65" dirty="0">
                <a:solidFill>
                  <a:srgbClr val="272525"/>
                </a:solidFill>
                <a:latin typeface="Inter Bold" pitchFamily="34" charset="0"/>
                <a:ea typeface="Inter Bold" pitchFamily="34" charset="-122"/>
                <a:cs typeface="Inter Bold" pitchFamily="34" charset="-120"/>
              </a:rPr>
              <a:t>Opening Ceremony</a:t>
            </a:r>
            <a:endParaRPr lang="en-US" sz="2150" dirty="0"/>
          </a:p>
        </p:txBody>
      </p:sp>
      <p:sp>
        <p:nvSpPr>
          <p:cNvPr id="8" name="Text 6"/>
          <p:cNvSpPr/>
          <p:nvPr/>
        </p:nvSpPr>
        <p:spPr>
          <a:xfrm>
            <a:off x="775930" y="2446853"/>
            <a:ext cx="5319951" cy="709374"/>
          </a:xfrm>
          <a:prstGeom prst="rect">
            <a:avLst/>
          </a:prstGeom>
          <a:noFill/>
          <a:ln/>
        </p:spPr>
        <p:txBody>
          <a:bodyPr wrap="square" lIns="0" tIns="0" rIns="0" bIns="0" rtlCol="0" anchor="t"/>
          <a:lstStyle/>
          <a:p>
            <a:pPr marL="0" indent="0" algn="r">
              <a:lnSpc>
                <a:spcPts val="2750"/>
              </a:lnSpc>
              <a:buNone/>
            </a:pPr>
            <a:r>
              <a:rPr lang="en-US" sz="1700" kern="0" spc="-35" dirty="0">
                <a:solidFill>
                  <a:srgbClr val="272525"/>
                </a:solidFill>
                <a:latin typeface="Inter" pitchFamily="34" charset="0"/>
                <a:ea typeface="Inter" pitchFamily="34" charset="-122"/>
                <a:cs typeface="Inter" pitchFamily="34" charset="-120"/>
              </a:rPr>
              <a:t>Welcome address by the Principal and lighting of the ceremonial lamp.</a:t>
            </a:r>
            <a:endParaRPr lang="en-US" sz="1700" dirty="0"/>
          </a:p>
        </p:txBody>
      </p:sp>
      <p:sp>
        <p:nvSpPr>
          <p:cNvPr id="9" name="Shape 7"/>
          <p:cNvSpPr/>
          <p:nvPr/>
        </p:nvSpPr>
        <p:spPr>
          <a:xfrm>
            <a:off x="7534096" y="3337560"/>
            <a:ext cx="775930" cy="30480"/>
          </a:xfrm>
          <a:prstGeom prst="roundRect">
            <a:avLst>
              <a:gd name="adj" fmla="val 305487"/>
            </a:avLst>
          </a:prstGeom>
          <a:solidFill>
            <a:srgbClr val="C0C1D7"/>
          </a:solidFill>
          <a:ln/>
        </p:spPr>
      </p:sp>
      <p:sp>
        <p:nvSpPr>
          <p:cNvPr id="10" name="Shape 8"/>
          <p:cNvSpPr/>
          <p:nvPr/>
        </p:nvSpPr>
        <p:spPr>
          <a:xfrm>
            <a:off x="7065824" y="3103483"/>
            <a:ext cx="498753" cy="498753"/>
          </a:xfrm>
          <a:prstGeom prst="roundRect">
            <a:avLst>
              <a:gd name="adj" fmla="val 18669"/>
            </a:avLst>
          </a:prstGeom>
          <a:solidFill>
            <a:srgbClr val="DADBF1"/>
          </a:solidFill>
          <a:ln w="7620">
            <a:solidFill>
              <a:srgbClr val="C0C1D7"/>
            </a:solidFill>
            <a:prstDash val="solid"/>
          </a:ln>
        </p:spPr>
      </p:sp>
      <p:sp>
        <p:nvSpPr>
          <p:cNvPr id="11" name="Text 9"/>
          <p:cNvSpPr/>
          <p:nvPr/>
        </p:nvSpPr>
        <p:spPr>
          <a:xfrm>
            <a:off x="7215485" y="3186589"/>
            <a:ext cx="199430" cy="332542"/>
          </a:xfrm>
          <a:prstGeom prst="rect">
            <a:avLst/>
          </a:prstGeom>
          <a:noFill/>
          <a:ln/>
        </p:spPr>
        <p:txBody>
          <a:bodyPr wrap="none" lIns="0" tIns="0" rIns="0" bIns="0" rtlCol="0" anchor="t"/>
          <a:lstStyle/>
          <a:p>
            <a:pPr marL="0" indent="0" algn="ctr">
              <a:lnSpc>
                <a:spcPts val="2600"/>
              </a:lnSpc>
              <a:buNone/>
            </a:pPr>
            <a:r>
              <a:rPr lang="en-US" sz="2600" b="1" kern="0" spc="-79" dirty="0">
                <a:solidFill>
                  <a:srgbClr val="272525"/>
                </a:solidFill>
                <a:latin typeface="Inter Bold" pitchFamily="34" charset="0"/>
                <a:ea typeface="Inter Bold" pitchFamily="34" charset="-122"/>
                <a:cs typeface="Inter Bold" pitchFamily="34" charset="-120"/>
              </a:rPr>
              <a:t>2</a:t>
            </a:r>
            <a:endParaRPr lang="en-US" sz="2600" dirty="0"/>
          </a:p>
        </p:txBody>
      </p:sp>
      <p:sp>
        <p:nvSpPr>
          <p:cNvPr id="12" name="Text 10"/>
          <p:cNvSpPr/>
          <p:nvPr/>
        </p:nvSpPr>
        <p:spPr>
          <a:xfrm>
            <a:off x="8534519" y="3075861"/>
            <a:ext cx="2885361" cy="346472"/>
          </a:xfrm>
          <a:prstGeom prst="rect">
            <a:avLst/>
          </a:prstGeom>
          <a:noFill/>
          <a:ln/>
        </p:spPr>
        <p:txBody>
          <a:bodyPr wrap="none" lIns="0" tIns="0" rIns="0" bIns="0" rtlCol="0" anchor="t"/>
          <a:lstStyle/>
          <a:p>
            <a:pPr marL="0" indent="0" algn="l">
              <a:lnSpc>
                <a:spcPts val="2700"/>
              </a:lnSpc>
              <a:buNone/>
            </a:pPr>
            <a:r>
              <a:rPr lang="en-US" sz="2150" b="1" kern="0" spc="-65" dirty="0">
                <a:solidFill>
                  <a:srgbClr val="272525"/>
                </a:solidFill>
                <a:latin typeface="Inter Bold" pitchFamily="34" charset="0"/>
                <a:ea typeface="Inter Bold" pitchFamily="34" charset="-122"/>
                <a:cs typeface="Inter Bold" pitchFamily="34" charset="-120"/>
              </a:rPr>
              <a:t>Cultural Performances</a:t>
            </a:r>
            <a:endParaRPr lang="en-US" sz="2150" dirty="0"/>
          </a:p>
        </p:txBody>
      </p:sp>
      <p:sp>
        <p:nvSpPr>
          <p:cNvPr id="13" name="Text 11"/>
          <p:cNvSpPr/>
          <p:nvPr/>
        </p:nvSpPr>
        <p:spPr>
          <a:xfrm>
            <a:off x="8534519" y="3555325"/>
            <a:ext cx="5319951" cy="709374"/>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Inter" pitchFamily="34" charset="0"/>
                <a:ea typeface="Inter" pitchFamily="34" charset="-122"/>
                <a:cs typeface="Inter" pitchFamily="34" charset="-120"/>
              </a:rPr>
              <a:t>A dazzling array of dance, music, and drama, showcasing the artistic talents of our students.</a:t>
            </a:r>
            <a:endParaRPr lang="en-US" sz="1700" dirty="0"/>
          </a:p>
        </p:txBody>
      </p:sp>
      <p:sp>
        <p:nvSpPr>
          <p:cNvPr id="14" name="Shape 12"/>
          <p:cNvSpPr/>
          <p:nvPr/>
        </p:nvSpPr>
        <p:spPr>
          <a:xfrm>
            <a:off x="6320373" y="4335185"/>
            <a:ext cx="775930" cy="30480"/>
          </a:xfrm>
          <a:prstGeom prst="roundRect">
            <a:avLst>
              <a:gd name="adj" fmla="val 305487"/>
            </a:avLst>
          </a:prstGeom>
          <a:solidFill>
            <a:srgbClr val="C0C1D7"/>
          </a:solidFill>
          <a:ln/>
        </p:spPr>
      </p:sp>
      <p:sp>
        <p:nvSpPr>
          <p:cNvPr id="15" name="Shape 13"/>
          <p:cNvSpPr/>
          <p:nvPr/>
        </p:nvSpPr>
        <p:spPr>
          <a:xfrm>
            <a:off x="7065824" y="4101108"/>
            <a:ext cx="498753" cy="498753"/>
          </a:xfrm>
          <a:prstGeom prst="roundRect">
            <a:avLst>
              <a:gd name="adj" fmla="val 18669"/>
            </a:avLst>
          </a:prstGeom>
          <a:solidFill>
            <a:srgbClr val="DADBF1"/>
          </a:solidFill>
          <a:ln w="7620">
            <a:solidFill>
              <a:srgbClr val="C0C1D7"/>
            </a:solidFill>
            <a:prstDash val="solid"/>
          </a:ln>
        </p:spPr>
      </p:sp>
      <p:sp>
        <p:nvSpPr>
          <p:cNvPr id="16" name="Text 14"/>
          <p:cNvSpPr/>
          <p:nvPr/>
        </p:nvSpPr>
        <p:spPr>
          <a:xfrm>
            <a:off x="7212866" y="4184213"/>
            <a:ext cx="204668" cy="332542"/>
          </a:xfrm>
          <a:prstGeom prst="rect">
            <a:avLst/>
          </a:prstGeom>
          <a:noFill/>
          <a:ln/>
        </p:spPr>
        <p:txBody>
          <a:bodyPr wrap="none" lIns="0" tIns="0" rIns="0" bIns="0" rtlCol="0" anchor="t"/>
          <a:lstStyle/>
          <a:p>
            <a:pPr marL="0" indent="0" algn="ctr">
              <a:lnSpc>
                <a:spcPts val="2600"/>
              </a:lnSpc>
              <a:buNone/>
            </a:pPr>
            <a:r>
              <a:rPr lang="en-US" sz="2600" b="1" kern="0" spc="-79" dirty="0">
                <a:solidFill>
                  <a:srgbClr val="272525"/>
                </a:solidFill>
                <a:latin typeface="Inter Bold" pitchFamily="34" charset="0"/>
                <a:ea typeface="Inter Bold" pitchFamily="34" charset="-122"/>
                <a:cs typeface="Inter Bold" pitchFamily="34" charset="-120"/>
              </a:rPr>
              <a:t>3</a:t>
            </a:r>
            <a:endParaRPr lang="en-US" sz="2600" dirty="0"/>
          </a:p>
        </p:txBody>
      </p:sp>
      <p:sp>
        <p:nvSpPr>
          <p:cNvPr id="17" name="Text 15"/>
          <p:cNvSpPr/>
          <p:nvPr/>
        </p:nvSpPr>
        <p:spPr>
          <a:xfrm>
            <a:off x="3324701" y="4073485"/>
            <a:ext cx="2771180" cy="346472"/>
          </a:xfrm>
          <a:prstGeom prst="rect">
            <a:avLst/>
          </a:prstGeom>
          <a:noFill/>
          <a:ln/>
        </p:spPr>
        <p:txBody>
          <a:bodyPr wrap="none" lIns="0" tIns="0" rIns="0" bIns="0" rtlCol="0" anchor="t"/>
          <a:lstStyle/>
          <a:p>
            <a:pPr marL="0" indent="0" algn="r">
              <a:lnSpc>
                <a:spcPts val="2700"/>
              </a:lnSpc>
              <a:buNone/>
            </a:pPr>
            <a:r>
              <a:rPr lang="en-US" sz="2150" b="1" kern="0" spc="-65" dirty="0">
                <a:solidFill>
                  <a:srgbClr val="272525"/>
                </a:solidFill>
                <a:latin typeface="Inter Bold" pitchFamily="34" charset="0"/>
                <a:ea typeface="Inter Bold" pitchFamily="34" charset="-122"/>
                <a:cs typeface="Inter Bold" pitchFamily="34" charset="-120"/>
              </a:rPr>
              <a:t>Guest Speaker</a:t>
            </a:r>
            <a:endParaRPr lang="en-US" sz="2150" dirty="0"/>
          </a:p>
        </p:txBody>
      </p:sp>
      <p:sp>
        <p:nvSpPr>
          <p:cNvPr id="18" name="Text 16"/>
          <p:cNvSpPr/>
          <p:nvPr/>
        </p:nvSpPr>
        <p:spPr>
          <a:xfrm>
            <a:off x="775930" y="4552950"/>
            <a:ext cx="5319951" cy="709374"/>
          </a:xfrm>
          <a:prstGeom prst="rect">
            <a:avLst/>
          </a:prstGeom>
          <a:noFill/>
          <a:ln/>
        </p:spPr>
        <p:txBody>
          <a:bodyPr wrap="square" lIns="0" tIns="0" rIns="0" bIns="0" rtlCol="0" anchor="t"/>
          <a:lstStyle/>
          <a:p>
            <a:pPr marL="0" indent="0" algn="r">
              <a:lnSpc>
                <a:spcPts val="2750"/>
              </a:lnSpc>
              <a:buNone/>
            </a:pPr>
            <a:r>
              <a:rPr lang="en-US" sz="1700" kern="0" spc="-35" dirty="0">
                <a:solidFill>
                  <a:srgbClr val="272525"/>
                </a:solidFill>
                <a:latin typeface="Inter" pitchFamily="34" charset="0"/>
                <a:ea typeface="Inter" pitchFamily="34" charset="-122"/>
                <a:cs typeface="Inter" pitchFamily="34" charset="-120"/>
              </a:rPr>
              <a:t>An inspirational talk by a renowned personality, sharing valuable insights and motivating students.</a:t>
            </a:r>
            <a:endParaRPr lang="en-US" sz="1700" dirty="0"/>
          </a:p>
        </p:txBody>
      </p:sp>
      <p:sp>
        <p:nvSpPr>
          <p:cNvPr id="19" name="Shape 17"/>
          <p:cNvSpPr/>
          <p:nvPr/>
        </p:nvSpPr>
        <p:spPr>
          <a:xfrm>
            <a:off x="7534096" y="5332809"/>
            <a:ext cx="775930" cy="30480"/>
          </a:xfrm>
          <a:prstGeom prst="roundRect">
            <a:avLst>
              <a:gd name="adj" fmla="val 305487"/>
            </a:avLst>
          </a:prstGeom>
          <a:solidFill>
            <a:srgbClr val="C0C1D7"/>
          </a:solidFill>
          <a:ln/>
        </p:spPr>
      </p:sp>
      <p:sp>
        <p:nvSpPr>
          <p:cNvPr id="20" name="Shape 18"/>
          <p:cNvSpPr/>
          <p:nvPr/>
        </p:nvSpPr>
        <p:spPr>
          <a:xfrm>
            <a:off x="7065824" y="5098733"/>
            <a:ext cx="498753" cy="498753"/>
          </a:xfrm>
          <a:prstGeom prst="roundRect">
            <a:avLst>
              <a:gd name="adj" fmla="val 18669"/>
            </a:avLst>
          </a:prstGeom>
          <a:solidFill>
            <a:srgbClr val="DADBF1"/>
          </a:solidFill>
          <a:ln w="7620">
            <a:solidFill>
              <a:srgbClr val="C0C1D7"/>
            </a:solidFill>
            <a:prstDash val="solid"/>
          </a:ln>
        </p:spPr>
      </p:sp>
      <p:sp>
        <p:nvSpPr>
          <p:cNvPr id="21" name="Text 19"/>
          <p:cNvSpPr/>
          <p:nvPr/>
        </p:nvSpPr>
        <p:spPr>
          <a:xfrm>
            <a:off x="7207746" y="5181838"/>
            <a:ext cx="214908" cy="332542"/>
          </a:xfrm>
          <a:prstGeom prst="rect">
            <a:avLst/>
          </a:prstGeom>
          <a:noFill/>
          <a:ln/>
        </p:spPr>
        <p:txBody>
          <a:bodyPr wrap="none" lIns="0" tIns="0" rIns="0" bIns="0" rtlCol="0" anchor="t"/>
          <a:lstStyle/>
          <a:p>
            <a:pPr marL="0" indent="0" algn="ctr">
              <a:lnSpc>
                <a:spcPts val="2600"/>
              </a:lnSpc>
              <a:buNone/>
            </a:pPr>
            <a:r>
              <a:rPr lang="en-US" sz="2600" b="1" kern="0" spc="-79" dirty="0">
                <a:solidFill>
                  <a:srgbClr val="272525"/>
                </a:solidFill>
                <a:latin typeface="Inter Bold" pitchFamily="34" charset="0"/>
                <a:ea typeface="Inter Bold" pitchFamily="34" charset="-122"/>
                <a:cs typeface="Inter Bold" pitchFamily="34" charset="-120"/>
              </a:rPr>
              <a:t>4</a:t>
            </a:r>
            <a:endParaRPr lang="en-US" sz="2600" dirty="0"/>
          </a:p>
        </p:txBody>
      </p:sp>
      <p:sp>
        <p:nvSpPr>
          <p:cNvPr id="22" name="Text 20"/>
          <p:cNvSpPr/>
          <p:nvPr/>
        </p:nvSpPr>
        <p:spPr>
          <a:xfrm>
            <a:off x="8534519" y="5071110"/>
            <a:ext cx="2771180" cy="346472"/>
          </a:xfrm>
          <a:prstGeom prst="rect">
            <a:avLst/>
          </a:prstGeom>
          <a:noFill/>
          <a:ln/>
        </p:spPr>
        <p:txBody>
          <a:bodyPr wrap="none" lIns="0" tIns="0" rIns="0" bIns="0" rtlCol="0" anchor="t"/>
          <a:lstStyle/>
          <a:p>
            <a:pPr marL="0" indent="0" algn="l">
              <a:lnSpc>
                <a:spcPts val="2700"/>
              </a:lnSpc>
              <a:buNone/>
            </a:pPr>
            <a:r>
              <a:rPr lang="en-US" sz="2150" b="1" kern="0" spc="-65" dirty="0">
                <a:solidFill>
                  <a:srgbClr val="272525"/>
                </a:solidFill>
                <a:latin typeface="Inter Bold" pitchFamily="34" charset="0"/>
                <a:ea typeface="Inter Bold" pitchFamily="34" charset="-122"/>
                <a:cs typeface="Inter Bold" pitchFamily="34" charset="-120"/>
              </a:rPr>
              <a:t>Award Ceremony</a:t>
            </a:r>
            <a:endParaRPr lang="en-US" sz="2150" dirty="0"/>
          </a:p>
        </p:txBody>
      </p:sp>
      <p:sp>
        <p:nvSpPr>
          <p:cNvPr id="23" name="Text 21"/>
          <p:cNvSpPr/>
          <p:nvPr/>
        </p:nvSpPr>
        <p:spPr>
          <a:xfrm>
            <a:off x="8534519" y="5550575"/>
            <a:ext cx="5319951" cy="709374"/>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Inter" pitchFamily="34" charset="0"/>
                <a:ea typeface="Inter" pitchFamily="34" charset="-122"/>
                <a:cs typeface="Inter" pitchFamily="34" charset="-120"/>
              </a:rPr>
              <a:t>Recognizing the academic and extracurricular achievements of our students.</a:t>
            </a:r>
            <a:endParaRPr lang="en-US" sz="1700" dirty="0"/>
          </a:p>
        </p:txBody>
      </p:sp>
      <p:sp>
        <p:nvSpPr>
          <p:cNvPr id="24" name="Shape 22"/>
          <p:cNvSpPr/>
          <p:nvPr/>
        </p:nvSpPr>
        <p:spPr>
          <a:xfrm>
            <a:off x="6320373" y="6330434"/>
            <a:ext cx="775930" cy="30480"/>
          </a:xfrm>
          <a:prstGeom prst="roundRect">
            <a:avLst>
              <a:gd name="adj" fmla="val 305487"/>
            </a:avLst>
          </a:prstGeom>
          <a:solidFill>
            <a:srgbClr val="C0C1D7"/>
          </a:solidFill>
          <a:ln/>
        </p:spPr>
      </p:sp>
      <p:sp>
        <p:nvSpPr>
          <p:cNvPr id="25" name="Shape 23"/>
          <p:cNvSpPr/>
          <p:nvPr/>
        </p:nvSpPr>
        <p:spPr>
          <a:xfrm>
            <a:off x="7065824" y="6096357"/>
            <a:ext cx="498753" cy="498753"/>
          </a:xfrm>
          <a:prstGeom prst="roundRect">
            <a:avLst>
              <a:gd name="adj" fmla="val 18669"/>
            </a:avLst>
          </a:prstGeom>
          <a:solidFill>
            <a:srgbClr val="DADBF1"/>
          </a:solidFill>
          <a:ln w="7620">
            <a:solidFill>
              <a:srgbClr val="C0C1D7"/>
            </a:solidFill>
            <a:prstDash val="solid"/>
          </a:ln>
        </p:spPr>
      </p:sp>
      <p:sp>
        <p:nvSpPr>
          <p:cNvPr id="26" name="Text 24"/>
          <p:cNvSpPr/>
          <p:nvPr/>
        </p:nvSpPr>
        <p:spPr>
          <a:xfrm>
            <a:off x="7216676" y="6179463"/>
            <a:ext cx="196929" cy="332542"/>
          </a:xfrm>
          <a:prstGeom prst="rect">
            <a:avLst/>
          </a:prstGeom>
          <a:noFill/>
          <a:ln/>
        </p:spPr>
        <p:txBody>
          <a:bodyPr wrap="none" lIns="0" tIns="0" rIns="0" bIns="0" rtlCol="0" anchor="t"/>
          <a:lstStyle/>
          <a:p>
            <a:pPr marL="0" indent="0" algn="ctr">
              <a:lnSpc>
                <a:spcPts val="2600"/>
              </a:lnSpc>
              <a:buNone/>
            </a:pPr>
            <a:r>
              <a:rPr lang="en-US" sz="2600" b="1" kern="0" spc="-79" dirty="0">
                <a:solidFill>
                  <a:srgbClr val="272525"/>
                </a:solidFill>
                <a:latin typeface="Inter Bold" pitchFamily="34" charset="0"/>
                <a:ea typeface="Inter Bold" pitchFamily="34" charset="-122"/>
                <a:cs typeface="Inter Bold" pitchFamily="34" charset="-120"/>
              </a:rPr>
              <a:t>5</a:t>
            </a:r>
            <a:endParaRPr lang="en-US" sz="2600" dirty="0"/>
          </a:p>
        </p:txBody>
      </p:sp>
      <p:sp>
        <p:nvSpPr>
          <p:cNvPr id="27" name="Text 25"/>
          <p:cNvSpPr/>
          <p:nvPr/>
        </p:nvSpPr>
        <p:spPr>
          <a:xfrm>
            <a:off x="3137535" y="6068735"/>
            <a:ext cx="2958346" cy="346472"/>
          </a:xfrm>
          <a:prstGeom prst="rect">
            <a:avLst/>
          </a:prstGeom>
          <a:noFill/>
          <a:ln/>
        </p:spPr>
        <p:txBody>
          <a:bodyPr wrap="none" lIns="0" tIns="0" rIns="0" bIns="0" rtlCol="0" anchor="t"/>
          <a:lstStyle/>
          <a:p>
            <a:pPr marL="0" indent="0" algn="r">
              <a:lnSpc>
                <a:spcPts val="2700"/>
              </a:lnSpc>
              <a:buNone/>
            </a:pPr>
            <a:r>
              <a:rPr lang="en-US" sz="2150" b="1" kern="0" spc="-65" dirty="0">
                <a:solidFill>
                  <a:srgbClr val="272525"/>
                </a:solidFill>
                <a:latin typeface="Inter Bold" pitchFamily="34" charset="0"/>
                <a:ea typeface="Inter Bold" pitchFamily="34" charset="-122"/>
                <a:cs typeface="Inter Bold" pitchFamily="34" charset="-120"/>
              </a:rPr>
              <a:t>Dinner &amp; Entertainment</a:t>
            </a:r>
            <a:endParaRPr lang="en-US" sz="2150" dirty="0"/>
          </a:p>
        </p:txBody>
      </p:sp>
      <p:sp>
        <p:nvSpPr>
          <p:cNvPr id="28" name="Text 26"/>
          <p:cNvSpPr/>
          <p:nvPr/>
        </p:nvSpPr>
        <p:spPr>
          <a:xfrm>
            <a:off x="775930" y="6548199"/>
            <a:ext cx="5319951" cy="709374"/>
          </a:xfrm>
          <a:prstGeom prst="rect">
            <a:avLst/>
          </a:prstGeom>
          <a:noFill/>
          <a:ln/>
        </p:spPr>
        <p:txBody>
          <a:bodyPr wrap="square" lIns="0" tIns="0" rIns="0" bIns="0" rtlCol="0" anchor="t"/>
          <a:lstStyle/>
          <a:p>
            <a:pPr marL="0" indent="0" algn="r">
              <a:lnSpc>
                <a:spcPts val="2750"/>
              </a:lnSpc>
              <a:buNone/>
            </a:pPr>
            <a:r>
              <a:rPr lang="en-US" sz="1700" kern="0" spc="-35" dirty="0">
                <a:solidFill>
                  <a:srgbClr val="272525"/>
                </a:solidFill>
                <a:latin typeface="Inter" pitchFamily="34" charset="0"/>
                <a:ea typeface="Inter" pitchFamily="34" charset="-122"/>
                <a:cs typeface="Inter" pitchFamily="34" charset="-120"/>
              </a:rPr>
              <a:t>A delightful dinner followed by a mesmerizing entertainment program.</a:t>
            </a:r>
            <a:endParaRPr lang="en-US" sz="1700" dirty="0"/>
          </a:p>
        </p:txBody>
      </p:sp>
      <p:pic>
        <p:nvPicPr>
          <p:cNvPr id="29" name="Picture 28">
            <a:extLst>
              <a:ext uri="{FF2B5EF4-FFF2-40B4-BE49-F238E27FC236}">
                <a16:creationId xmlns:a16="http://schemas.microsoft.com/office/drawing/2014/main" id="{83491EC0-28B7-4CDA-BDA8-C5B57B57C075}"/>
              </a:ext>
            </a:extLst>
          </p:cNvPr>
          <p:cNvPicPr>
            <a:picLocks noChangeAspect="1"/>
          </p:cNvPicPr>
          <p:nvPr/>
        </p:nvPicPr>
        <p:blipFill>
          <a:blip r:embed="rId3"/>
          <a:stretch>
            <a:fillRect/>
          </a:stretch>
        </p:blipFill>
        <p:spPr>
          <a:xfrm>
            <a:off x="9742578" y="7238877"/>
            <a:ext cx="4887822" cy="95041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736890"/>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000000"/>
                </a:solidFill>
                <a:latin typeface="Inter Bold" pitchFamily="34" charset="0"/>
                <a:ea typeface="Inter Bold" pitchFamily="34" charset="-122"/>
                <a:cs typeface="Inter Bold" pitchFamily="34" charset="-120"/>
              </a:rPr>
              <a:t>Thank You</a:t>
            </a:r>
            <a:endParaRPr lang="en-US" sz="4450" dirty="0"/>
          </a:p>
        </p:txBody>
      </p:sp>
      <p:sp>
        <p:nvSpPr>
          <p:cNvPr id="4" name="Text 1"/>
          <p:cNvSpPr/>
          <p:nvPr/>
        </p:nvSpPr>
        <p:spPr>
          <a:xfrm>
            <a:off x="6280190" y="3785830"/>
            <a:ext cx="7556421" cy="72580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We appreciate your time and attention. We hope this presentation has provided valuable insights into polio immunization and its importance.</a:t>
            </a:r>
            <a:endParaRPr lang="en-US" sz="1750" dirty="0"/>
          </a:p>
        </p:txBody>
      </p:sp>
      <p:sp>
        <p:nvSpPr>
          <p:cNvPr id="5" name="Text 2"/>
          <p:cNvSpPr/>
          <p:nvPr/>
        </p:nvSpPr>
        <p:spPr>
          <a:xfrm>
            <a:off x="6280190" y="4766786"/>
            <a:ext cx="7556421" cy="725805"/>
          </a:xfrm>
          <a:prstGeom prst="rect">
            <a:avLst/>
          </a:prstGeom>
          <a:noFill/>
          <a:ln/>
        </p:spPr>
        <p:txBody>
          <a:bodyPr wrap="square" lIns="0" tIns="0" rIns="0" bIns="0" rtlCol="0" anchor="t"/>
          <a:lstStyle/>
          <a:p>
            <a:pPr marL="0" indent="0">
              <a:lnSpc>
                <a:spcPts val="2850"/>
              </a:lnSpc>
              <a:buNone/>
            </a:pPr>
            <a:r>
              <a:rPr lang="en-US" sz="1750" kern="0" spc="-36" dirty="0">
                <a:solidFill>
                  <a:srgbClr val="272525"/>
                </a:solidFill>
                <a:latin typeface="Inter" pitchFamily="34" charset="0"/>
                <a:ea typeface="Inter" pitchFamily="34" charset="-122"/>
                <a:cs typeface="Inter" pitchFamily="34" charset="-120"/>
              </a:rPr>
              <a:t>Let's work together to protect future generations from this devastating disease.</a:t>
            </a:r>
            <a:endParaRPr lang="en-US" sz="1750" dirty="0"/>
          </a:p>
        </p:txBody>
      </p:sp>
      <p:pic>
        <p:nvPicPr>
          <p:cNvPr id="6" name="Picture 5">
            <a:extLst>
              <a:ext uri="{FF2B5EF4-FFF2-40B4-BE49-F238E27FC236}">
                <a16:creationId xmlns:a16="http://schemas.microsoft.com/office/drawing/2014/main" id="{83EE7629-A570-47E1-B6B5-3C2898CA83B7}"/>
              </a:ext>
            </a:extLst>
          </p:cNvPr>
          <p:cNvPicPr>
            <a:picLocks noChangeAspect="1"/>
          </p:cNvPicPr>
          <p:nvPr/>
        </p:nvPicPr>
        <p:blipFill>
          <a:blip r:embed="rId4"/>
          <a:stretch>
            <a:fillRect/>
          </a:stretch>
        </p:blipFill>
        <p:spPr>
          <a:xfrm>
            <a:off x="9294456" y="7142111"/>
            <a:ext cx="5312647" cy="1033016"/>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TotalTime>
  <Words>611</Words>
  <Application>Microsoft Office PowerPoint</Application>
  <PresentationFormat>Custom</PresentationFormat>
  <Paragraphs>58</Paragraphs>
  <Slides>9</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Inter</vt:lpstr>
      <vt:lpstr>Inter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Md. Sakib Mahmud</cp:lastModifiedBy>
  <cp:revision>3</cp:revision>
  <dcterms:created xsi:type="dcterms:W3CDTF">2024-12-06T10:35:30Z</dcterms:created>
  <dcterms:modified xsi:type="dcterms:W3CDTF">2024-12-06T11:13:33Z</dcterms:modified>
</cp:coreProperties>
</file>